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85" r:id="rId4"/>
    <p:sldId id="286" r:id="rId5"/>
    <p:sldId id="281" r:id="rId6"/>
    <p:sldId id="262" r:id="rId7"/>
    <p:sldId id="264" r:id="rId8"/>
    <p:sldId id="263" r:id="rId9"/>
    <p:sldId id="282" r:id="rId10"/>
    <p:sldId id="261" r:id="rId11"/>
    <p:sldId id="275" r:id="rId12"/>
    <p:sldId id="265" r:id="rId13"/>
    <p:sldId id="266" r:id="rId14"/>
    <p:sldId id="283" r:id="rId15"/>
    <p:sldId id="274" r:id="rId16"/>
    <p:sldId id="267" r:id="rId17"/>
    <p:sldId id="268" r:id="rId18"/>
    <p:sldId id="270" r:id="rId19"/>
    <p:sldId id="273" r:id="rId20"/>
    <p:sldId id="277" r:id="rId21"/>
    <p:sldId id="278" r:id="rId22"/>
    <p:sldId id="279" r:id="rId23"/>
    <p:sldId id="276" r:id="rId24"/>
    <p:sldId id="27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cid:a875231b-6a2a-4f81-b345-aae45e50bf1d@namprd10.prod.outlook.com" TargetMode="External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cid:e433e63e-ac9c-4ba1-b402-8094cbb8a376@namprd10.prod.outlook.com" TargetMode="Externa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ofloganport.org/" TargetMode="External"/><Relationship Id="rId2" Type="http://schemas.openxmlformats.org/officeDocument/2006/relationships/hyperlink" Target="http://www.cityoflogansport.org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package" Target="../embeddings/Microsoft_PowerPoint_Slide1.sldx"/><Relationship Id="rId7" Type="http://schemas.openxmlformats.org/officeDocument/2006/relationships/package" Target="../embeddings/Microsoft_PowerPoint_Slide3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PowerPoint_Slide2.sldx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 Use Sidewalk/curbing Program 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984671" y="1820010"/>
            <a:ext cx="5106004" cy="492207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Eligible Projects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Sidewalk</a:t>
            </a:r>
          </a:p>
          <a:p>
            <a:pPr lvl="1"/>
            <a:r>
              <a:rPr lang="en-US" dirty="0" smtClean="0"/>
              <a:t>Curbs</a:t>
            </a:r>
          </a:p>
          <a:p>
            <a:pPr lvl="1"/>
            <a:r>
              <a:rPr lang="en-US" dirty="0" smtClean="0"/>
              <a:t>Guttering</a:t>
            </a:r>
          </a:p>
          <a:p>
            <a:endParaRPr lang="en-US" b="1" dirty="0" smtClean="0"/>
          </a:p>
          <a:p>
            <a:r>
              <a:rPr lang="en-US" b="1" dirty="0" smtClean="0"/>
              <a:t>Eligible </a:t>
            </a:r>
            <a:r>
              <a:rPr lang="en-US" b="1" dirty="0"/>
              <a:t>Applicants: </a:t>
            </a:r>
          </a:p>
          <a:p>
            <a:pPr lvl="1"/>
            <a:r>
              <a:rPr lang="en-US" dirty="0" smtClean="0"/>
              <a:t>Within a Tax Increment Finance District (TIF)</a:t>
            </a:r>
          </a:p>
          <a:p>
            <a:pPr lvl="1"/>
            <a:r>
              <a:rPr lang="en-US" dirty="0" smtClean="0"/>
              <a:t>Commercial Properties </a:t>
            </a:r>
          </a:p>
          <a:p>
            <a:endParaRPr lang="en-US" dirty="0"/>
          </a:p>
        </p:txBody>
      </p:sp>
      <p:sp>
        <p:nvSpPr>
          <p:cNvPr id="8" name="Content Placeholder 4"/>
          <p:cNvSpPr txBox="1">
            <a:spLocks noGrp="1"/>
          </p:cNvSpPr>
          <p:nvPr>
            <p:ph sz="half" idx="2"/>
          </p:nvPr>
        </p:nvSpPr>
        <p:spPr>
          <a:xfrm>
            <a:off x="6173403" y="2101198"/>
            <a:ext cx="5094154" cy="37028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Application on a rolling yearly basis </a:t>
            </a:r>
          </a:p>
          <a:p>
            <a:pPr lvl="1"/>
            <a:r>
              <a:rPr lang="en-US" dirty="0" smtClean="0"/>
              <a:t>50% reimbursement up to $5,000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with application:</a:t>
            </a:r>
          </a:p>
          <a:p>
            <a:pPr lvl="1"/>
            <a:r>
              <a:rPr lang="en-US" dirty="0" smtClean="0"/>
              <a:t>Approval from Board of Works (BOW) if within right-of-way</a:t>
            </a:r>
          </a:p>
          <a:p>
            <a:pPr lvl="1"/>
            <a:r>
              <a:rPr lang="en-US" dirty="0" smtClean="0"/>
              <a:t>Approval from Logan’s Landing Design Committee if within Downtown </a:t>
            </a:r>
          </a:p>
          <a:p>
            <a:pPr lvl="1"/>
            <a:r>
              <a:rPr lang="en-US" dirty="0" smtClean="0"/>
              <a:t>Approval from Planning Department </a:t>
            </a:r>
          </a:p>
          <a:p>
            <a:pPr lvl="1"/>
            <a:r>
              <a:rPr lang="en-US" dirty="0" smtClean="0"/>
              <a:t>Estimate for scope of work 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721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Exterior Improvement Program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460869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Eligible Projects</a:t>
            </a:r>
            <a:r>
              <a:rPr lang="en-US" dirty="0"/>
              <a:t>: </a:t>
            </a:r>
            <a:endParaRPr lang="en-US" dirty="0" smtClean="0"/>
          </a:p>
          <a:p>
            <a:pPr lvl="1"/>
            <a:r>
              <a:rPr lang="en-US" dirty="0" smtClean="0"/>
              <a:t>Exterior Doors</a:t>
            </a:r>
          </a:p>
          <a:p>
            <a:pPr lvl="1"/>
            <a:r>
              <a:rPr lang="en-US" dirty="0" smtClean="0"/>
              <a:t>Painting</a:t>
            </a:r>
          </a:p>
          <a:p>
            <a:pPr lvl="1"/>
            <a:r>
              <a:rPr lang="en-US" dirty="0" smtClean="0"/>
              <a:t>Shutters and Awnings</a:t>
            </a:r>
          </a:p>
          <a:p>
            <a:pPr lvl="1"/>
            <a:r>
              <a:rPr lang="en-US" dirty="0" smtClean="0"/>
              <a:t>Signs</a:t>
            </a:r>
          </a:p>
          <a:p>
            <a:pPr lvl="1"/>
            <a:r>
              <a:rPr lang="en-US" dirty="0" smtClean="0"/>
              <a:t>Stairs, </a:t>
            </a:r>
            <a:r>
              <a:rPr lang="en-US" dirty="0"/>
              <a:t>P</a:t>
            </a:r>
            <a:r>
              <a:rPr lang="en-US" dirty="0" smtClean="0"/>
              <a:t>orches, Railing, Exit</a:t>
            </a:r>
          </a:p>
          <a:p>
            <a:pPr lvl="1"/>
            <a:r>
              <a:rPr lang="en-US" dirty="0" smtClean="0"/>
              <a:t>Exterior Walls, Windows, Roofs</a:t>
            </a:r>
          </a:p>
          <a:p>
            <a:pPr lvl="1"/>
            <a:r>
              <a:rPr lang="en-US" dirty="0" smtClean="0"/>
              <a:t>Walkways</a:t>
            </a:r>
          </a:p>
          <a:p>
            <a:pPr lvl="1"/>
            <a:r>
              <a:rPr lang="en-US" dirty="0" smtClean="0"/>
              <a:t>Lighting</a:t>
            </a:r>
          </a:p>
          <a:p>
            <a:pPr lvl="1"/>
            <a:r>
              <a:rPr lang="en-US" dirty="0" smtClean="0"/>
              <a:t>Parking lots</a:t>
            </a:r>
          </a:p>
          <a:p>
            <a:pPr lvl="1"/>
            <a:endParaRPr lang="en-US" b="1" dirty="0" smtClean="0"/>
          </a:p>
          <a:p>
            <a:r>
              <a:rPr lang="en-US" b="1" dirty="0" smtClean="0"/>
              <a:t>Eligible </a:t>
            </a:r>
            <a:r>
              <a:rPr lang="en-US" b="1" dirty="0"/>
              <a:t>Applicants: </a:t>
            </a:r>
          </a:p>
          <a:p>
            <a:pPr lvl="1"/>
            <a:r>
              <a:rPr lang="en-US" dirty="0" smtClean="0"/>
              <a:t>Within a Tax Increment Finance District (TIF)</a:t>
            </a:r>
          </a:p>
          <a:p>
            <a:pPr lvl="1"/>
            <a:r>
              <a:rPr lang="en-US" dirty="0" smtClean="0"/>
              <a:t>Commercial Properties </a:t>
            </a:r>
          </a:p>
          <a:p>
            <a:pPr lvl="1"/>
            <a:r>
              <a:rPr lang="en-US" dirty="0"/>
              <a:t>Not Delinquent on property taxes, City liens or </a:t>
            </a:r>
            <a:r>
              <a:rPr lang="en-US" dirty="0" smtClean="0"/>
              <a:t>fines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4"/>
          <p:cNvSpPr txBox="1">
            <a:spLocks noGrp="1"/>
          </p:cNvSpPr>
          <p:nvPr>
            <p:ph sz="half" idx="2"/>
          </p:nvPr>
        </p:nvSpPr>
        <p:spPr>
          <a:xfrm>
            <a:off x="6173403" y="2088319"/>
            <a:ext cx="5094154" cy="47696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Application on a rolling yearly basis </a:t>
            </a:r>
          </a:p>
          <a:p>
            <a:pPr lvl="1"/>
            <a:r>
              <a:rPr lang="en-US" dirty="0" smtClean="0"/>
              <a:t>15% Forgivable Loan up to $250,000 </a:t>
            </a:r>
          </a:p>
          <a:p>
            <a:pPr lvl="1"/>
            <a:endParaRPr lang="en-US" dirty="0" smtClean="0"/>
          </a:p>
          <a:p>
            <a:r>
              <a:rPr lang="en-US" dirty="0"/>
              <a:t>Need with application:</a:t>
            </a:r>
          </a:p>
          <a:p>
            <a:pPr lvl="1"/>
            <a:r>
              <a:rPr lang="en-US" dirty="0" smtClean="0"/>
              <a:t>Defined Scope of Work</a:t>
            </a:r>
          </a:p>
          <a:p>
            <a:pPr lvl="1"/>
            <a:r>
              <a:rPr lang="en-US" dirty="0" smtClean="0"/>
              <a:t>Estimate(s) </a:t>
            </a:r>
            <a:r>
              <a:rPr lang="en-US" dirty="0"/>
              <a:t>for scope of work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Approval </a:t>
            </a:r>
            <a:r>
              <a:rPr lang="en-US" dirty="0"/>
              <a:t>for Exterior Improvements from Planning Department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89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 r="50958" b="3299"/>
          <a:stretch/>
        </p:blipFill>
        <p:spPr>
          <a:xfrm>
            <a:off x="1462434" y="185568"/>
            <a:ext cx="8695045" cy="655947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25511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Exterior Improvement Program </a:t>
            </a:r>
            <a:r>
              <a:rPr lang="en-US" dirty="0"/>
              <a:t>&amp; Commercial Use Sidewalk/curbing Program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82" r="20684"/>
          <a:stretch/>
        </p:blipFill>
        <p:spPr>
          <a:xfrm>
            <a:off x="191478" y="1861704"/>
            <a:ext cx="6157692" cy="3112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7334" y="2067664"/>
            <a:ext cx="4383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Station &amp; Convenience Store:</a:t>
            </a:r>
          </a:p>
          <a:p>
            <a:r>
              <a:rPr lang="en-US" dirty="0"/>
              <a:t> March 2019</a:t>
            </a:r>
          </a:p>
          <a:p>
            <a:endParaRPr lang="en-US" dirty="0" smtClean="0"/>
          </a:p>
          <a:p>
            <a:r>
              <a:rPr lang="en-US" dirty="0" smtClean="0"/>
              <a:t>Grocery : Timeframe has not been confirmed</a:t>
            </a:r>
          </a:p>
          <a:p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41060" y="14644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65573" y="8977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051612" y="4272194"/>
            <a:ext cx="7140388" cy="2579019"/>
            <a:chOff x="3321424" y="1728050"/>
            <a:chExt cx="9050518" cy="3268934"/>
          </a:xfrm>
        </p:grpSpPr>
        <p:pic>
          <p:nvPicPr>
            <p:cNvPr id="4097" name="Picture 1" descr="cid:e433e63e-ac9c-4ba1-b402-8094cbb8a376@namprd10.prod.outlook.com"/>
            <p:cNvPicPr>
              <a:picLocks noChangeAspect="1" noChangeArrowheads="1"/>
            </p:cNvPicPr>
            <p:nvPr/>
          </p:nvPicPr>
          <p:blipFill rotWithShape="1">
            <a:blip r:embed="rId3" r:link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5" t="7861" r="20767" b="21079"/>
            <a:stretch/>
          </p:blipFill>
          <p:spPr bwMode="auto">
            <a:xfrm>
              <a:off x="3321424" y="1748117"/>
              <a:ext cx="4837697" cy="324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id:a875231b-6a2a-4f81-b345-aae45e50bf1d@namprd10.prod.outlook.com"/>
            <p:cNvPicPr>
              <a:picLocks noChangeAspect="1" noChangeArrowheads="1"/>
            </p:cNvPicPr>
            <p:nvPr/>
          </p:nvPicPr>
          <p:blipFill rotWithShape="1">
            <a:blip r:embed="rId6" r:link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5" t="-1" r="-414" b="23272"/>
            <a:stretch/>
          </p:blipFill>
          <p:spPr bwMode="auto">
            <a:xfrm>
              <a:off x="7545325" y="1728050"/>
              <a:ext cx="4826617" cy="3260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1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Exterior improvement Program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98" t="11910" r="52621" b="16273"/>
          <a:stretch/>
        </p:blipFill>
        <p:spPr>
          <a:xfrm>
            <a:off x="720763" y="1742738"/>
            <a:ext cx="5553638" cy="33886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24567"/>
            <a:ext cx="802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Commercial space needs leased before the project will progress.</a:t>
            </a:r>
          </a:p>
          <a:p>
            <a:r>
              <a:rPr lang="en-US" dirty="0" smtClean="0"/>
              <a:t> If needing Commercial Space call (765) 637-5815.</a:t>
            </a:r>
            <a:endParaRPr lang="en-US" dirty="0"/>
          </a:p>
        </p:txBody>
      </p:sp>
      <p:pic>
        <p:nvPicPr>
          <p:cNvPr id="3074" name="Picture 2" descr="15f2832a-89dc-44ff-aac6-def1e8fbf711@namprd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8976" r="31057" b="19273"/>
          <a:stretch/>
        </p:blipFill>
        <p:spPr bwMode="auto">
          <a:xfrm>
            <a:off x="7228449" y="1742738"/>
            <a:ext cx="4232139" cy="48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5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Exterior improvement Program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59" y="1837316"/>
            <a:ext cx="5418885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518" y="5970494"/>
            <a:ext cx="565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Open!!!! </a:t>
            </a:r>
            <a:endParaRPr lang="en-US" dirty="0"/>
          </a:p>
        </p:txBody>
      </p:sp>
      <p:pic>
        <p:nvPicPr>
          <p:cNvPr id="2050" name="Picture 2" descr="de3b7cee-58a6-4e39-930d-c2751a1b4f96@namprd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12" y="1829734"/>
            <a:ext cx="5008644" cy="374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7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Indiana Office of Community and Rural Affairs (OCRA)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Main Street Revitalization Program (MSRP) 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Historic Renovation Grant Program (HRGP)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15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Street Revitalization Program (MSRP)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455990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Eligible Projects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Facades Renovations</a:t>
            </a:r>
          </a:p>
          <a:p>
            <a:pPr lvl="1"/>
            <a:r>
              <a:rPr lang="en-US" dirty="0" smtClean="0"/>
              <a:t>Streetscape</a:t>
            </a:r>
          </a:p>
          <a:p>
            <a:endParaRPr lang="en-US" b="1" dirty="0" smtClean="0"/>
          </a:p>
          <a:p>
            <a:r>
              <a:rPr lang="en-US" b="1" dirty="0" smtClean="0"/>
              <a:t>Eligible </a:t>
            </a:r>
            <a:r>
              <a:rPr lang="en-US" b="1" dirty="0"/>
              <a:t>Applicants: </a:t>
            </a:r>
          </a:p>
          <a:p>
            <a:pPr lvl="1"/>
            <a:r>
              <a:rPr lang="en-US" dirty="0" smtClean="0"/>
              <a:t>City or Incorporated Town</a:t>
            </a:r>
          </a:p>
          <a:p>
            <a:pPr lvl="1"/>
            <a:r>
              <a:rPr lang="en-US" dirty="0" smtClean="0"/>
              <a:t>Active Main Street Group </a:t>
            </a:r>
          </a:p>
          <a:p>
            <a:pPr lvl="2"/>
            <a:r>
              <a:rPr lang="en-US" dirty="0" smtClean="0"/>
              <a:t>(Logan’s Landing) </a:t>
            </a:r>
          </a:p>
          <a:p>
            <a:pPr lvl="1"/>
            <a:r>
              <a:rPr lang="en-US" dirty="0" smtClean="0"/>
              <a:t>Be an eligible activity under Community Development Block Grant (CDBG)</a:t>
            </a:r>
          </a:p>
          <a:p>
            <a:pPr lvl="1"/>
            <a:r>
              <a:rPr lang="en-US" dirty="0" smtClean="0"/>
              <a:t>Completed Downtown Revitalization Plan within last 5 years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45599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Application </a:t>
            </a:r>
            <a:r>
              <a:rPr lang="en-US" dirty="0" smtClean="0"/>
              <a:t>available twice a year </a:t>
            </a:r>
            <a:endParaRPr lang="en-US" dirty="0"/>
          </a:p>
          <a:p>
            <a:pPr lvl="1"/>
            <a:r>
              <a:rPr lang="en-US" dirty="0" smtClean="0"/>
              <a:t>Minimum Local </a:t>
            </a:r>
            <a:r>
              <a:rPr lang="en-US" dirty="0"/>
              <a:t>Match </a:t>
            </a:r>
            <a:r>
              <a:rPr lang="en-US" dirty="0" smtClean="0"/>
              <a:t>20% of total project cost </a:t>
            </a:r>
            <a:endParaRPr lang="en-US" dirty="0"/>
          </a:p>
          <a:p>
            <a:r>
              <a:rPr lang="en-US" dirty="0" smtClean="0"/>
              <a:t>Interested Building Owners must work with the City to:</a:t>
            </a:r>
            <a:endParaRPr lang="en-US" dirty="0"/>
          </a:p>
          <a:p>
            <a:pPr lvl="1"/>
            <a:r>
              <a:rPr lang="en-US" dirty="0" smtClean="0"/>
              <a:t>Develop a scope of work and get  environmental review approval for their building</a:t>
            </a:r>
          </a:p>
          <a:p>
            <a:pPr lvl="1"/>
            <a:r>
              <a:rPr lang="en-US" dirty="0" smtClean="0"/>
              <a:t>Help provide match for project</a:t>
            </a:r>
            <a:endParaRPr lang="en-US" dirty="0"/>
          </a:p>
          <a:p>
            <a:pPr lvl="1"/>
            <a:r>
              <a:rPr lang="en-US" dirty="0" smtClean="0"/>
              <a:t>Provide limited duration easement for Facade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renovation grant program (HRGP)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451687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Eligible Projects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Roof replacement &amp; rehab</a:t>
            </a:r>
          </a:p>
          <a:p>
            <a:pPr lvl="1"/>
            <a:r>
              <a:rPr lang="en-US" dirty="0" smtClean="0"/>
              <a:t>Windows, doors, &amp; historic entryways</a:t>
            </a:r>
          </a:p>
          <a:p>
            <a:pPr lvl="1"/>
            <a:r>
              <a:rPr lang="en-US" dirty="0" smtClean="0"/>
              <a:t>Brick rehab &amp; tuck pointing </a:t>
            </a:r>
          </a:p>
          <a:p>
            <a:pPr lvl="1"/>
            <a:r>
              <a:rPr lang="en-US" dirty="0" smtClean="0"/>
              <a:t>Exterior foundation rehab</a:t>
            </a:r>
          </a:p>
          <a:p>
            <a:pPr lvl="1"/>
            <a:r>
              <a:rPr lang="en-US" dirty="0" smtClean="0"/>
              <a:t>Rehab of Architectural Characteristics</a:t>
            </a:r>
          </a:p>
          <a:p>
            <a:endParaRPr lang="en-US" dirty="0"/>
          </a:p>
          <a:p>
            <a:r>
              <a:rPr lang="en-US" b="1" dirty="0" smtClean="0"/>
              <a:t>Eligible Applicants: </a:t>
            </a:r>
          </a:p>
          <a:p>
            <a:pPr lvl="1"/>
            <a:r>
              <a:rPr lang="en-US" dirty="0" smtClean="0"/>
              <a:t>Limited Liability Company,</a:t>
            </a:r>
          </a:p>
          <a:p>
            <a:pPr lvl="1"/>
            <a:r>
              <a:rPr lang="en-US" dirty="0" smtClean="0"/>
              <a:t>Corporation, Individual, and/or </a:t>
            </a:r>
          </a:p>
          <a:p>
            <a:pPr lvl="1"/>
            <a:r>
              <a:rPr lang="en-US" dirty="0" smtClean="0"/>
              <a:t>Nonprofit affordable housing organizations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45168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Application on a rolling yearly basis </a:t>
            </a:r>
          </a:p>
          <a:p>
            <a:pPr lvl="1"/>
            <a:r>
              <a:rPr lang="en-US" dirty="0" smtClean="0"/>
              <a:t>Local Match 65% </a:t>
            </a:r>
          </a:p>
          <a:p>
            <a:r>
              <a:rPr lang="en-US" dirty="0" smtClean="0"/>
              <a:t>What is Historic</a:t>
            </a:r>
          </a:p>
          <a:p>
            <a:pPr lvl="1"/>
            <a:r>
              <a:rPr lang="en-US" dirty="0" smtClean="0"/>
              <a:t>At least 50 years old</a:t>
            </a:r>
          </a:p>
          <a:p>
            <a:pPr lvl="1"/>
            <a:r>
              <a:rPr lang="en-US" dirty="0" smtClean="0"/>
              <a:t>Registered Indiana Historic Site or Structure</a:t>
            </a:r>
          </a:p>
          <a:p>
            <a:pPr lvl="1"/>
            <a:r>
              <a:rPr lang="en-US" dirty="0" smtClean="0"/>
              <a:t>Listed or eligible for National Register of Historic Places </a:t>
            </a:r>
          </a:p>
          <a:p>
            <a:pPr lvl="1"/>
            <a:r>
              <a:rPr lang="en-US" dirty="0" smtClean="0"/>
              <a:t>Contributing resource to a National register District</a:t>
            </a:r>
          </a:p>
          <a:p>
            <a:pPr lvl="1"/>
            <a:r>
              <a:rPr lang="en-US" dirty="0" smtClean="0"/>
              <a:t>Used &amp; held for income purposes</a:t>
            </a:r>
          </a:p>
          <a:p>
            <a:pPr lvl="1"/>
            <a:r>
              <a:rPr lang="en-US" dirty="0" smtClean="0"/>
              <a:t>A rental or other  use for trade or business</a:t>
            </a:r>
          </a:p>
        </p:txBody>
      </p:sp>
    </p:spTree>
    <p:extLst>
      <p:ext uri="{BB962C8B-B14F-4D97-AF65-F5344CB8AC3E}">
        <p14:creationId xmlns:p14="http://schemas.microsoft.com/office/powerpoint/2010/main" val="427485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Districts map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14333"/>
          <a:stretch/>
        </p:blipFill>
        <p:spPr>
          <a:xfrm>
            <a:off x="913795" y="130103"/>
            <a:ext cx="10657241" cy="66048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68" y="0"/>
            <a:ext cx="6692613" cy="6858000"/>
          </a:xfrm>
        </p:spPr>
      </p:pic>
    </p:spTree>
    <p:extLst>
      <p:ext uri="{BB962C8B-B14F-4D97-AF65-F5344CB8AC3E}">
        <p14:creationId xmlns:p14="http://schemas.microsoft.com/office/powerpoint/2010/main" val="42025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150608"/>
            <a:ext cx="10353761" cy="1326321"/>
          </a:xfrm>
        </p:spPr>
        <p:txBody>
          <a:bodyPr/>
          <a:lstStyle/>
          <a:p>
            <a:r>
              <a:rPr lang="en-US" dirty="0" smtClean="0"/>
              <a:t>Melbourne Ave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40" t="21219" r="58959" b="40878"/>
          <a:stretch/>
        </p:blipFill>
        <p:spPr>
          <a:xfrm>
            <a:off x="5809129" y="4271499"/>
            <a:ext cx="6276008" cy="2322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4" b="16831"/>
          <a:stretch/>
        </p:blipFill>
        <p:spPr>
          <a:xfrm>
            <a:off x="0" y="997475"/>
            <a:ext cx="9911379" cy="3025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03" y="4260032"/>
            <a:ext cx="571231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LMU's </a:t>
            </a:r>
            <a:r>
              <a:rPr lang="en-US" sz="1400" dirty="0"/>
              <a:t>multimillion-dollar </a:t>
            </a:r>
            <a:r>
              <a:rPr lang="en-US" sz="1400" dirty="0" smtClean="0"/>
              <a:t>Avenue </a:t>
            </a:r>
            <a:r>
              <a:rPr lang="en-US" sz="1400" dirty="0"/>
              <a:t>wet weather </a:t>
            </a:r>
            <a:r>
              <a:rPr lang="en-US" sz="1400" dirty="0" smtClean="0"/>
              <a:t>(storm water) </a:t>
            </a:r>
            <a:r>
              <a:rPr lang="en-US" sz="1400" dirty="0"/>
              <a:t>project,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scheduled </a:t>
            </a:r>
            <a:r>
              <a:rPr lang="en-US" sz="1400" dirty="0"/>
              <a:t>to begin </a:t>
            </a:r>
            <a:r>
              <a:rPr lang="en-US" sz="1400" dirty="0" smtClean="0"/>
              <a:t> work by February 15,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involves </a:t>
            </a:r>
            <a:r>
              <a:rPr lang="en-US" sz="1400" dirty="0"/>
              <a:t>stacking two 10-foot diameter pipes under the roadway along Melbourne Avenue, from Eel River Avenue, east to 5th Street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 </a:t>
            </a:r>
            <a:r>
              <a:rPr lang="en-US" sz="1400" dirty="0"/>
              <a:t>pump station at 1st and </a:t>
            </a:r>
            <a:r>
              <a:rPr lang="en-US" sz="1400" dirty="0" smtClean="0"/>
              <a:t>Melbourne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Construction to take </a:t>
            </a:r>
            <a:r>
              <a:rPr lang="en-US" sz="1400" dirty="0"/>
              <a:t>about two years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Melbourne </a:t>
            </a:r>
            <a:r>
              <a:rPr lang="en-US" sz="1400" dirty="0"/>
              <a:t>Avenue will be closed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Intersection </a:t>
            </a:r>
            <a:r>
              <a:rPr lang="en-US" sz="1400" dirty="0"/>
              <a:t>of 3rd Street and </a:t>
            </a:r>
            <a:r>
              <a:rPr lang="en-US" sz="1400" dirty="0" smtClean="0"/>
              <a:t>Melbourne scheduled </a:t>
            </a:r>
            <a:r>
              <a:rPr lang="en-US" sz="1400" dirty="0"/>
              <a:t>after </a:t>
            </a:r>
            <a:r>
              <a:rPr lang="en-US" sz="1400" dirty="0" smtClean="0"/>
              <a:t>Market </a:t>
            </a:r>
            <a:r>
              <a:rPr lang="en-US" sz="1400" dirty="0"/>
              <a:t>Street bridge </a:t>
            </a:r>
            <a:r>
              <a:rPr lang="en-US" sz="1400" dirty="0" smtClean="0"/>
              <a:t>re-opens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342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Street Bridge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0" t="28587" r="27223" b="18144"/>
          <a:stretch/>
        </p:blipFill>
        <p:spPr>
          <a:xfrm>
            <a:off x="613185" y="2430772"/>
            <a:ext cx="6056555" cy="2955598"/>
          </a:xfrm>
        </p:spPr>
      </p:pic>
      <p:sp>
        <p:nvSpPr>
          <p:cNvPr id="5" name="TextBox 4"/>
          <p:cNvSpPr txBox="1"/>
          <p:nvPr/>
        </p:nvSpPr>
        <p:spPr>
          <a:xfrm>
            <a:off x="7627172" y="2892908"/>
            <a:ext cx="39910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official completion date for the Market Street Bridge has been pushed back to late </a:t>
            </a:r>
            <a:r>
              <a:rPr lang="en-US" dirty="0" smtClean="0"/>
              <a:t>August 2019,  </a:t>
            </a:r>
            <a:r>
              <a:rPr lang="en-US" dirty="0"/>
              <a:t>due to a delay caused by relocation of a phone line. The bridge remains closed to vehicle and pedestrian traffic.</a:t>
            </a:r>
          </a:p>
        </p:txBody>
      </p:sp>
    </p:spTree>
    <p:extLst>
      <p:ext uri="{BB962C8B-B14F-4D97-AF65-F5344CB8AC3E}">
        <p14:creationId xmlns:p14="http://schemas.microsoft.com/office/powerpoint/2010/main" val="22648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022" y="532510"/>
            <a:ext cx="10353761" cy="1326321"/>
          </a:xfrm>
        </p:spPr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and 5</a:t>
            </a:r>
            <a:r>
              <a:rPr lang="en-US" baseline="30000" dirty="0" smtClean="0"/>
              <a:t>th</a:t>
            </a:r>
            <a:r>
              <a:rPr lang="en-US" dirty="0" smtClean="0"/>
              <a:t> St.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r="32260"/>
          <a:stretch/>
        </p:blipFill>
        <p:spPr>
          <a:xfrm>
            <a:off x="731520" y="327483"/>
            <a:ext cx="3700631" cy="6201564"/>
          </a:xfrm>
        </p:spPr>
      </p:pic>
      <p:sp>
        <p:nvSpPr>
          <p:cNvPr id="5" name="TextBox 4"/>
          <p:cNvSpPr txBox="1"/>
          <p:nvPr/>
        </p:nvSpPr>
        <p:spPr>
          <a:xfrm>
            <a:off x="5864765" y="3141234"/>
            <a:ext cx="4742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Bids for converting 4</a:t>
            </a:r>
            <a:r>
              <a:rPr lang="en-US" baseline="30000" dirty="0"/>
              <a:t>th</a:t>
            </a:r>
            <a:r>
              <a:rPr lang="en-US" dirty="0"/>
              <a:t> and 5</a:t>
            </a:r>
            <a:r>
              <a:rPr lang="en-US" baseline="30000" dirty="0"/>
              <a:t>th</a:t>
            </a:r>
            <a:r>
              <a:rPr lang="en-US" dirty="0"/>
              <a:t> Streets in downtown Logansport from one-way to two-way came in unexpectedly high, and the Logansport City Council has put the project on hold.  </a:t>
            </a:r>
          </a:p>
        </p:txBody>
      </p:sp>
    </p:spTree>
    <p:extLst>
      <p:ext uri="{BB962C8B-B14F-4D97-AF65-F5344CB8AC3E}">
        <p14:creationId xmlns:p14="http://schemas.microsoft.com/office/powerpoint/2010/main" val="228810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249" y="211567"/>
            <a:ext cx="10353761" cy="1326321"/>
          </a:xfrm>
        </p:spPr>
        <p:txBody>
          <a:bodyPr/>
          <a:lstStyle/>
          <a:p>
            <a:r>
              <a:rPr lang="en-US" dirty="0" smtClean="0"/>
              <a:t>Reimagine this Space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5" t="15234" r="51270" b="10289"/>
          <a:stretch/>
        </p:blipFill>
        <p:spPr>
          <a:xfrm>
            <a:off x="5492701" y="3624874"/>
            <a:ext cx="6760031" cy="3291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830" r="50077" b="25960"/>
          <a:stretch/>
        </p:blipFill>
        <p:spPr>
          <a:xfrm>
            <a:off x="5492701" y="1613648"/>
            <a:ext cx="6664440" cy="2011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61" y="1828805"/>
            <a:ext cx="52604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Imagine Creating a Larger Outdoor Event Venue</a:t>
            </a:r>
          </a:p>
          <a:p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ould features such as :</a:t>
            </a:r>
          </a:p>
          <a:p>
            <a:r>
              <a:rPr lang="en-US" dirty="0"/>
              <a:t>	</a:t>
            </a:r>
            <a:r>
              <a:rPr lang="en-US" dirty="0" smtClean="0"/>
              <a:t>Pavilions, </a:t>
            </a:r>
          </a:p>
          <a:p>
            <a:r>
              <a:rPr lang="en-US" dirty="0"/>
              <a:t>	</a:t>
            </a:r>
            <a:r>
              <a:rPr lang="en-US" dirty="0" smtClean="0"/>
              <a:t>Stage,</a:t>
            </a:r>
          </a:p>
          <a:p>
            <a:r>
              <a:rPr lang="en-US" dirty="0" smtClean="0"/>
              <a:t>	Expanded Farmer’s Market,</a:t>
            </a:r>
          </a:p>
          <a:p>
            <a:r>
              <a:rPr lang="en-US" dirty="0" smtClean="0"/>
              <a:t>	Seating, </a:t>
            </a:r>
          </a:p>
          <a:p>
            <a:r>
              <a:rPr lang="en-US" dirty="0" smtClean="0"/>
              <a:t>	Artwork,</a:t>
            </a:r>
          </a:p>
          <a:p>
            <a:r>
              <a:rPr lang="en-US" dirty="0" smtClean="0"/>
              <a:t>	More Trail and Sidewalk Connections,</a:t>
            </a:r>
          </a:p>
          <a:p>
            <a:r>
              <a:rPr lang="en-US" dirty="0" smtClean="0"/>
              <a:t>	Free Wi-Fi,</a:t>
            </a:r>
          </a:p>
          <a:p>
            <a:r>
              <a:rPr lang="en-US" dirty="0" smtClean="0"/>
              <a:t>	Open Restrooms,</a:t>
            </a:r>
          </a:p>
          <a:p>
            <a:r>
              <a:rPr lang="en-US" dirty="0" smtClean="0"/>
              <a:t>	Commercial kitchen, and </a:t>
            </a:r>
          </a:p>
          <a:p>
            <a:r>
              <a:rPr lang="en-US" dirty="0" smtClean="0"/>
              <a:t>	Others</a:t>
            </a:r>
          </a:p>
          <a:p>
            <a:r>
              <a:rPr lang="en-US" dirty="0"/>
              <a:t>b</a:t>
            </a:r>
            <a:r>
              <a:rPr lang="en-US" dirty="0" smtClean="0"/>
              <a:t>e important to you in a Community Park in Downtown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0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9244" y="-1430774"/>
            <a:ext cx="9733512" cy="2852737"/>
          </a:xfrm>
        </p:spPr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29244" y="2095968"/>
            <a:ext cx="9733512" cy="19273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Representatives are available: </a:t>
            </a:r>
          </a:p>
          <a:p>
            <a:r>
              <a:rPr lang="en-US" dirty="0" smtClean="0"/>
              <a:t>Becki Harris from Logan’s Landing; </a:t>
            </a:r>
          </a:p>
          <a:p>
            <a:r>
              <a:rPr lang="en-US" dirty="0" smtClean="0"/>
              <a:t>Suzanne Chilcott with Redevelopment Commission; and </a:t>
            </a:r>
          </a:p>
          <a:p>
            <a:r>
              <a:rPr lang="en-US" dirty="0" smtClean="0"/>
              <a:t>Steven Ray w/ North Central Indiana Planning Council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6339" y="4697366"/>
            <a:ext cx="10819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If interested in these programs please go to </a:t>
            </a:r>
            <a:r>
              <a:rPr lang="en-US" b="1" dirty="0" smtClean="0">
                <a:hlinkClick r:id="rId2"/>
              </a:rPr>
              <a:t>www.cityoflogansport.org</a:t>
            </a:r>
            <a:r>
              <a:rPr lang="en-US" b="1" dirty="0" smtClean="0"/>
              <a:t> and the form will be on the front page or you can get a hard copy in the Mayor’s Office.  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All forms must be returned to the Mayor’s Office or filled out online by Feb. 27, 2019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This presentation will also be available next week on </a:t>
            </a:r>
            <a:r>
              <a:rPr lang="en-US" b="1" dirty="0" smtClean="0">
                <a:hlinkClick r:id="rId3"/>
              </a:rPr>
              <a:t>www.cityofloganport.org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1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68" y="0"/>
            <a:ext cx="6881813" cy="6881813"/>
          </a:xfrm>
        </p:spPr>
      </p:pic>
    </p:spTree>
    <p:extLst>
      <p:ext uri="{BB962C8B-B14F-4D97-AF65-F5344CB8AC3E}">
        <p14:creationId xmlns:p14="http://schemas.microsoft.com/office/powerpoint/2010/main" val="7329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75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8789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Logan’s Landing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National and State Main Street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Logan’s Landing Commercial Façade Improvement Program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2096063"/>
            <a:ext cx="4997608" cy="461382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Eligible Projects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Exterior Painting</a:t>
            </a:r>
          </a:p>
          <a:p>
            <a:pPr lvl="1"/>
            <a:r>
              <a:rPr lang="en-US" dirty="0" smtClean="0"/>
              <a:t>Awnings</a:t>
            </a:r>
          </a:p>
          <a:p>
            <a:pPr lvl="1"/>
            <a:r>
              <a:rPr lang="en-US" dirty="0" smtClean="0"/>
              <a:t>Exterior Lighting</a:t>
            </a:r>
          </a:p>
          <a:p>
            <a:pPr lvl="1"/>
            <a:r>
              <a:rPr lang="en-US" dirty="0" smtClean="0"/>
              <a:t>Front Facade Windows</a:t>
            </a:r>
          </a:p>
          <a:p>
            <a:pPr lvl="1"/>
            <a:r>
              <a:rPr lang="en-US" dirty="0" smtClean="0"/>
              <a:t>Brick Façade</a:t>
            </a:r>
          </a:p>
          <a:p>
            <a:pPr lvl="1"/>
            <a:r>
              <a:rPr lang="en-US" dirty="0" smtClean="0"/>
              <a:t>Façade Maintenance/Restoration</a:t>
            </a:r>
          </a:p>
          <a:p>
            <a:endParaRPr lang="en-US" b="1" dirty="0" smtClean="0"/>
          </a:p>
          <a:p>
            <a:r>
              <a:rPr lang="en-US" b="1" dirty="0" smtClean="0"/>
              <a:t>Eligible </a:t>
            </a:r>
            <a:r>
              <a:rPr lang="en-US" b="1" dirty="0"/>
              <a:t>Applicants: </a:t>
            </a:r>
          </a:p>
          <a:p>
            <a:pPr lvl="1"/>
            <a:r>
              <a:rPr lang="en-US" dirty="0" smtClean="0"/>
              <a:t>Commercial Properties </a:t>
            </a:r>
          </a:p>
          <a:p>
            <a:pPr lvl="2"/>
            <a:r>
              <a:rPr lang="en-US" dirty="0" smtClean="0"/>
              <a:t>Owner or tenants </a:t>
            </a:r>
          </a:p>
          <a:p>
            <a:pPr lvl="1"/>
            <a:r>
              <a:rPr lang="en-US" dirty="0" smtClean="0"/>
              <a:t>In the Downtown District </a:t>
            </a:r>
          </a:p>
          <a:p>
            <a:pPr lvl="1"/>
            <a:r>
              <a:rPr lang="en-US" dirty="0" smtClean="0"/>
              <a:t>Not Delinquent on property taxes, City liens or fines</a:t>
            </a:r>
          </a:p>
          <a:p>
            <a:pPr lvl="1"/>
            <a:r>
              <a:rPr lang="en-US" dirty="0" smtClean="0"/>
              <a:t>Not received maximum funding within last 4 years  </a:t>
            </a:r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173403" y="2049686"/>
            <a:ext cx="5094154" cy="391323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Application on a rolling yearly basis </a:t>
            </a:r>
          </a:p>
          <a:p>
            <a:pPr lvl="1"/>
            <a:r>
              <a:rPr lang="en-US" dirty="0" smtClean="0"/>
              <a:t>50% reimbursement up to $5,000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with application:</a:t>
            </a:r>
          </a:p>
          <a:p>
            <a:pPr lvl="1"/>
            <a:r>
              <a:rPr lang="en-US" dirty="0" smtClean="0"/>
              <a:t>Current photograph of property to be improved</a:t>
            </a:r>
          </a:p>
          <a:p>
            <a:pPr lvl="1"/>
            <a:r>
              <a:rPr lang="en-US" dirty="0" smtClean="0"/>
              <a:t>Project plans and specifications including description of improvements including materials and colors</a:t>
            </a:r>
          </a:p>
          <a:p>
            <a:pPr lvl="1"/>
            <a:r>
              <a:rPr lang="en-US" dirty="0" smtClean="0"/>
              <a:t>Two preliminary estimates for scope of work from licensed contractor </a:t>
            </a:r>
          </a:p>
          <a:p>
            <a:pPr lvl="1"/>
            <a:r>
              <a:rPr lang="en-US" dirty="0" smtClean="0"/>
              <a:t> Approval for Exterior Improvements from Planning Department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00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9" t="10831" r="28549" b="8539"/>
          <a:stretch/>
        </p:blipFill>
        <p:spPr>
          <a:xfrm>
            <a:off x="1892881" y="0"/>
            <a:ext cx="8085673" cy="676656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09129" y="4733365"/>
            <a:ext cx="139850" cy="15060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05363" y="4639391"/>
            <a:ext cx="1376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We are here</a:t>
            </a:r>
            <a:endParaRPr lang="en-US" sz="1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857" y="2317485"/>
            <a:ext cx="10353762" cy="36951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6062" y="2214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582047"/>
              </p:ext>
            </p:extLst>
          </p:nvPr>
        </p:nvGraphicFramePr>
        <p:xfrm>
          <a:off x="206062" y="272937"/>
          <a:ext cx="45624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062" y="272937"/>
                        <a:ext cx="4562475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574918"/>
              </p:ext>
            </p:extLst>
          </p:nvPr>
        </p:nvGraphicFramePr>
        <p:xfrm>
          <a:off x="7412814" y="256865"/>
          <a:ext cx="45624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Slide" r:id="rId5" imgW="4570388" imgH="3427437" progId="PowerPoint.Slide.12">
                  <p:embed/>
                </p:oleObj>
              </mc:Choice>
              <mc:Fallback>
                <p:oleObj name="Slide" r:id="rId5" imgW="4570388" imgH="3427437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2814" y="256865"/>
                        <a:ext cx="4562475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367"/>
              </p:ext>
            </p:extLst>
          </p:nvPr>
        </p:nvGraphicFramePr>
        <p:xfrm>
          <a:off x="3809438" y="3429000"/>
          <a:ext cx="45624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Slide" r:id="rId7" imgW="4570388" imgH="3427437" progId="PowerPoint.Slide.12">
                  <p:embed/>
                </p:oleObj>
              </mc:Choice>
              <mc:Fallback>
                <p:oleObj name="Slide" r:id="rId7" imgW="4570388" imgH="3427437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438" y="3429000"/>
                        <a:ext cx="4562475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3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Logansport Redevelopment Commission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effectLst/>
              </a:rPr>
              <a:t>This Commission </a:t>
            </a:r>
            <a:r>
              <a:rPr lang="en-US" dirty="0">
                <a:effectLst/>
              </a:rPr>
              <a:t>captures increases in taxable assessed value (AV</a:t>
            </a:r>
            <a:r>
              <a:rPr lang="en-US" dirty="0" smtClean="0">
                <a:effectLst/>
              </a:rPr>
              <a:t>), </a:t>
            </a:r>
            <a:r>
              <a:rPr lang="en-US" dirty="0">
                <a:effectLst/>
              </a:rPr>
              <a:t>and then uses property tax revenue from these increases to fund </a:t>
            </a:r>
            <a:r>
              <a:rPr lang="en-US" dirty="0" smtClean="0">
                <a:effectLst/>
              </a:rPr>
              <a:t>improvements </a:t>
            </a:r>
            <a:r>
              <a:rPr lang="en-US" dirty="0">
                <a:effectLst/>
              </a:rPr>
              <a:t>within the specified area.</a:t>
            </a:r>
            <a:br>
              <a:rPr lang="en-US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5473</TotalTime>
  <Words>844</Words>
  <Application>Microsoft Office PowerPoint</Application>
  <PresentationFormat>Widescreen</PresentationFormat>
  <Paragraphs>163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Bookman Old Style</vt:lpstr>
      <vt:lpstr>Rockwell</vt:lpstr>
      <vt:lpstr>Damask</vt:lpstr>
      <vt:lpstr>Slide</vt:lpstr>
      <vt:lpstr>PowerPoint Presentation</vt:lpstr>
      <vt:lpstr>PowerPoint Presentation</vt:lpstr>
      <vt:lpstr>PowerPoint Presentation</vt:lpstr>
      <vt:lpstr>PowerPoint Presentation</vt:lpstr>
      <vt:lpstr>Logan’s Landing </vt:lpstr>
      <vt:lpstr>Logan’s Landing Commercial Façade Improvement Program </vt:lpstr>
      <vt:lpstr>PowerPoint Presentation</vt:lpstr>
      <vt:lpstr>PowerPoint Presentation</vt:lpstr>
      <vt:lpstr>Logansport Redevelopment Commission</vt:lpstr>
      <vt:lpstr>Commercial Use Sidewalk/curbing Program </vt:lpstr>
      <vt:lpstr>Exterior Improvement Program</vt:lpstr>
      <vt:lpstr>PowerPoint Presentation</vt:lpstr>
      <vt:lpstr>Exterior Improvement Program &amp; Commercial Use Sidewalk/curbing Program  </vt:lpstr>
      <vt:lpstr>Exterior improvement Program</vt:lpstr>
      <vt:lpstr>Exterior improvement Program</vt:lpstr>
      <vt:lpstr>Indiana Office of Community and Rural Affairs (OCRA)</vt:lpstr>
      <vt:lpstr>Main Street Revitalization Program (MSRP)</vt:lpstr>
      <vt:lpstr>Historic renovation grant program (HRGP) </vt:lpstr>
      <vt:lpstr>Historic Districts map </vt:lpstr>
      <vt:lpstr>Melbourne Ave</vt:lpstr>
      <vt:lpstr>Market Street Bridge </vt:lpstr>
      <vt:lpstr>4th and 5th St. </vt:lpstr>
      <vt:lpstr>Reimagine this Space</vt:lpstr>
      <vt:lpstr>Q&amp;A</vt:lpstr>
    </vt:vector>
  </TitlesOfParts>
  <Company>Cass County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Logansport  Re-imagined</dc:title>
  <dc:creator>Arin Shaver</dc:creator>
  <cp:lastModifiedBy>Arin Shaver</cp:lastModifiedBy>
  <cp:revision>51</cp:revision>
  <dcterms:created xsi:type="dcterms:W3CDTF">2019-01-25T18:54:05Z</dcterms:created>
  <dcterms:modified xsi:type="dcterms:W3CDTF">2019-02-14T17:26:15Z</dcterms:modified>
</cp:coreProperties>
</file>